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2"/>
    <p:sldId id="259" r:id="rId3"/>
    <p:sldId id="263" r:id="rId4"/>
    <p:sldId id="260" r:id="rId5"/>
    <p:sldId id="265" r:id="rId6"/>
    <p:sldId id="266" r:id="rId7"/>
    <p:sldId id="267" r:id="rId8"/>
    <p:sldId id="268" r:id="rId9"/>
  </p:sldIdLst>
  <p:sldSz cx="42808525" cy="30279975"/>
  <p:notesSz cx="6858000" cy="9144000"/>
  <p:defaultTextStyle>
    <a:defPPr>
      <a:defRPr lang="zh-CN"/>
    </a:defPPr>
    <a:lvl1pPr marL="0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7880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95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275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790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670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185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065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580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7" userDrawn="1">
          <p15:clr>
            <a:srgbClr val="A4A3A4"/>
          </p15:clr>
        </p15:guide>
        <p15:guide id="2" pos="134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4536" autoAdjust="0"/>
  </p:normalViewPr>
  <p:slideViewPr>
    <p:cSldViewPr showGuides="1">
      <p:cViewPr varScale="1">
        <p:scale>
          <a:sx n="17" d="100"/>
          <a:sy n="17" d="100"/>
        </p:scale>
        <p:origin x="834" y="75"/>
      </p:cViewPr>
      <p:guideLst>
        <p:guide orient="horz" pos="9537"/>
        <p:guide pos="134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10640" y="9406423"/>
            <a:ext cx="36387246" cy="649056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421279" y="17158652"/>
            <a:ext cx="29965968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7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F3F7-924F-4E85-BE5F-7C613763B9B7}" type="datetimeFigureOut">
              <a:rPr lang="zh-CN" altLang="en-US" smtClean="0"/>
              <a:t>2025-11-14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B87E-8044-463C-8ABB-84E6E2316C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F3F7-924F-4E85-BE5F-7C613763B9B7}" type="datetimeFigureOut">
              <a:rPr lang="zh-CN" altLang="en-US" smtClean="0"/>
              <a:t>2025-11-14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B87E-8044-463C-8ABB-84E6E2316C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1036181" y="1212607"/>
            <a:ext cx="9631918" cy="2583610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140426" y="1212607"/>
            <a:ext cx="28182279" cy="2583610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F3F7-924F-4E85-BE5F-7C613763B9B7}" type="datetimeFigureOut">
              <a:rPr lang="zh-CN" altLang="en-US" smtClean="0"/>
              <a:t>2025-11-14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B87E-8044-463C-8ABB-84E6E2316C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F3F7-924F-4E85-BE5F-7C613763B9B7}" type="datetimeFigureOut">
              <a:rPr lang="zh-CN" altLang="en-US" smtClean="0"/>
              <a:t>2025-11-14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B87E-8044-463C-8ABB-84E6E2316C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81578" y="19457693"/>
            <a:ext cx="36387246" cy="601393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381578" y="12833948"/>
            <a:ext cx="36387246" cy="6623743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788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95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26427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35279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44067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52918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61706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70558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F3F7-924F-4E85-BE5F-7C613763B9B7}" type="datetimeFigureOut">
              <a:rPr lang="zh-CN" altLang="en-US" smtClean="0"/>
              <a:t>2025-11-14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B87E-8044-463C-8ABB-84E6E2316C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140426" y="7065331"/>
            <a:ext cx="18907099" cy="19983383"/>
          </a:xfrm>
        </p:spPr>
        <p:txBody>
          <a:bodyPr/>
          <a:lstStyle>
            <a:lvl1pPr>
              <a:defRPr sz="12700"/>
            </a:lvl1pPr>
            <a:lvl2pPr>
              <a:defRPr sz="111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1761000" y="7065331"/>
            <a:ext cx="18907099" cy="19983383"/>
          </a:xfrm>
        </p:spPr>
        <p:txBody>
          <a:bodyPr/>
          <a:lstStyle>
            <a:lvl1pPr>
              <a:defRPr sz="12700"/>
            </a:lvl1pPr>
            <a:lvl2pPr>
              <a:defRPr sz="111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F3F7-924F-4E85-BE5F-7C613763B9B7}" type="datetimeFigureOut">
              <a:rPr lang="zh-CN" altLang="en-US" smtClean="0"/>
              <a:t>2025-11-14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B87E-8044-463C-8ABB-84E6E2316C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140428" y="6777951"/>
            <a:ext cx="18914532" cy="2824728"/>
          </a:xfrm>
        </p:spPr>
        <p:txBody>
          <a:bodyPr anchor="b"/>
          <a:lstStyle>
            <a:lvl1pPr marL="0" indent="0">
              <a:buNone/>
              <a:defRPr sz="11100" b="1"/>
            </a:lvl1pPr>
            <a:lvl2pPr marL="2087880" indent="0">
              <a:buNone/>
              <a:defRPr sz="9100" b="1"/>
            </a:lvl2pPr>
            <a:lvl3pPr marL="4176395" indent="0">
              <a:buNone/>
              <a:defRPr sz="8200" b="1"/>
            </a:lvl3pPr>
            <a:lvl4pPr marL="6264275" indent="0">
              <a:buNone/>
              <a:defRPr sz="7200" b="1"/>
            </a:lvl4pPr>
            <a:lvl5pPr marL="8352790" indent="0">
              <a:buNone/>
              <a:defRPr sz="7200" b="1"/>
            </a:lvl5pPr>
            <a:lvl6pPr marL="10440670" indent="0">
              <a:buNone/>
              <a:defRPr sz="7200" b="1"/>
            </a:lvl6pPr>
            <a:lvl7pPr marL="12529185" indent="0">
              <a:buNone/>
              <a:defRPr sz="7200" b="1"/>
            </a:lvl7pPr>
            <a:lvl8pPr marL="14617065" indent="0">
              <a:buNone/>
              <a:defRPr sz="7200" b="1"/>
            </a:lvl8pPr>
            <a:lvl9pPr marL="16705580" indent="0">
              <a:buNone/>
              <a:defRPr sz="7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140428" y="9602679"/>
            <a:ext cx="18914532" cy="17446033"/>
          </a:xfrm>
        </p:spPr>
        <p:txBody>
          <a:bodyPr/>
          <a:lstStyle>
            <a:lvl1pPr>
              <a:defRPr sz="11100"/>
            </a:lvl1pPr>
            <a:lvl2pPr>
              <a:defRPr sz="9100"/>
            </a:lvl2pPr>
            <a:lvl3pPr>
              <a:defRPr sz="82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21746141" y="6777951"/>
            <a:ext cx="18921963" cy="2824728"/>
          </a:xfrm>
        </p:spPr>
        <p:txBody>
          <a:bodyPr anchor="b"/>
          <a:lstStyle>
            <a:lvl1pPr marL="0" indent="0">
              <a:buNone/>
              <a:defRPr sz="11100" b="1"/>
            </a:lvl1pPr>
            <a:lvl2pPr marL="2087880" indent="0">
              <a:buNone/>
              <a:defRPr sz="9100" b="1"/>
            </a:lvl2pPr>
            <a:lvl3pPr marL="4176395" indent="0">
              <a:buNone/>
              <a:defRPr sz="8200" b="1"/>
            </a:lvl3pPr>
            <a:lvl4pPr marL="6264275" indent="0">
              <a:buNone/>
              <a:defRPr sz="7200" b="1"/>
            </a:lvl4pPr>
            <a:lvl5pPr marL="8352790" indent="0">
              <a:buNone/>
              <a:defRPr sz="7200" b="1"/>
            </a:lvl5pPr>
            <a:lvl6pPr marL="10440670" indent="0">
              <a:buNone/>
              <a:defRPr sz="7200" b="1"/>
            </a:lvl6pPr>
            <a:lvl7pPr marL="12529185" indent="0">
              <a:buNone/>
              <a:defRPr sz="7200" b="1"/>
            </a:lvl7pPr>
            <a:lvl8pPr marL="14617065" indent="0">
              <a:buNone/>
              <a:defRPr sz="7200" b="1"/>
            </a:lvl8pPr>
            <a:lvl9pPr marL="16705580" indent="0">
              <a:buNone/>
              <a:defRPr sz="7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21746141" y="9602679"/>
            <a:ext cx="18921963" cy="17446033"/>
          </a:xfrm>
        </p:spPr>
        <p:txBody>
          <a:bodyPr/>
          <a:lstStyle>
            <a:lvl1pPr>
              <a:defRPr sz="11100"/>
            </a:lvl1pPr>
            <a:lvl2pPr>
              <a:defRPr sz="9100"/>
            </a:lvl2pPr>
            <a:lvl3pPr>
              <a:defRPr sz="82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F3F7-924F-4E85-BE5F-7C613763B9B7}" type="datetimeFigureOut">
              <a:rPr lang="zh-CN" altLang="en-US" smtClean="0"/>
              <a:t>2025-11-14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B87E-8044-463C-8ABB-84E6E2316C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F3F7-924F-4E85-BE5F-7C613763B9B7}" type="datetimeFigureOut">
              <a:rPr lang="zh-CN" altLang="en-US" smtClean="0"/>
              <a:t>2025-11-14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B87E-8044-463C-8ABB-84E6E2316C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F3F7-924F-4E85-BE5F-7C613763B9B7}" type="datetimeFigureOut">
              <a:rPr lang="zh-CN" altLang="en-US" smtClean="0"/>
              <a:t>2025-11-14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B87E-8044-463C-8ABB-84E6E2316C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0430" y="1205591"/>
            <a:ext cx="14083709" cy="513077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736944" y="1205595"/>
            <a:ext cx="23931155" cy="25843119"/>
          </a:xfrm>
        </p:spPr>
        <p:txBody>
          <a:bodyPr/>
          <a:lstStyle>
            <a:lvl1pPr>
              <a:defRPr sz="14700"/>
            </a:lvl1pPr>
            <a:lvl2pPr>
              <a:defRPr sz="12700"/>
            </a:lvl2pPr>
            <a:lvl3pPr>
              <a:defRPr sz="111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40430" y="6336368"/>
            <a:ext cx="14083709" cy="20712346"/>
          </a:xfrm>
        </p:spPr>
        <p:txBody>
          <a:bodyPr/>
          <a:lstStyle>
            <a:lvl1pPr marL="0" indent="0">
              <a:buNone/>
              <a:defRPr sz="6500"/>
            </a:lvl1pPr>
            <a:lvl2pPr marL="2087880" indent="0">
              <a:buNone/>
              <a:defRPr sz="5500"/>
            </a:lvl2pPr>
            <a:lvl3pPr marL="4176395" indent="0">
              <a:buNone/>
              <a:defRPr sz="4600"/>
            </a:lvl3pPr>
            <a:lvl4pPr marL="6264275" indent="0">
              <a:buNone/>
              <a:defRPr sz="4200"/>
            </a:lvl4pPr>
            <a:lvl5pPr marL="8352790" indent="0">
              <a:buNone/>
              <a:defRPr sz="4200"/>
            </a:lvl5pPr>
            <a:lvl6pPr marL="10440670" indent="0">
              <a:buNone/>
              <a:defRPr sz="4200"/>
            </a:lvl6pPr>
            <a:lvl7pPr marL="12529185" indent="0">
              <a:buNone/>
              <a:defRPr sz="4200"/>
            </a:lvl7pPr>
            <a:lvl8pPr marL="14617065" indent="0">
              <a:buNone/>
              <a:defRPr sz="4200"/>
            </a:lvl8pPr>
            <a:lvl9pPr marL="16705580" indent="0">
              <a:buNone/>
              <a:defRPr sz="4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F3F7-924F-4E85-BE5F-7C613763B9B7}" type="datetimeFigureOut">
              <a:rPr lang="zh-CN" altLang="en-US" smtClean="0"/>
              <a:t>2025-11-14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B87E-8044-463C-8ABB-84E6E2316C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0770" y="21195984"/>
            <a:ext cx="25685115" cy="2502305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8390770" y="2705572"/>
            <a:ext cx="25685115" cy="18167985"/>
          </a:xfrm>
        </p:spPr>
        <p:txBody>
          <a:bodyPr/>
          <a:lstStyle>
            <a:lvl1pPr marL="0" indent="0">
              <a:buNone/>
              <a:defRPr sz="14700"/>
            </a:lvl1pPr>
            <a:lvl2pPr marL="2087880" indent="0">
              <a:buNone/>
              <a:defRPr sz="12700"/>
            </a:lvl2pPr>
            <a:lvl3pPr marL="4176395" indent="0">
              <a:buNone/>
              <a:defRPr sz="11100"/>
            </a:lvl3pPr>
            <a:lvl4pPr marL="6264275" indent="0">
              <a:buNone/>
              <a:defRPr sz="9100"/>
            </a:lvl4pPr>
            <a:lvl5pPr marL="8352790" indent="0">
              <a:buNone/>
              <a:defRPr sz="9100"/>
            </a:lvl5pPr>
            <a:lvl6pPr marL="10440670" indent="0">
              <a:buNone/>
              <a:defRPr sz="9100"/>
            </a:lvl6pPr>
            <a:lvl7pPr marL="12529185" indent="0">
              <a:buNone/>
              <a:defRPr sz="9100"/>
            </a:lvl7pPr>
            <a:lvl8pPr marL="14617065" indent="0">
              <a:buNone/>
              <a:defRPr sz="9100"/>
            </a:lvl8pPr>
            <a:lvl9pPr marL="16705580" indent="0">
              <a:buNone/>
              <a:defRPr sz="9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0770" y="23698289"/>
            <a:ext cx="25685115" cy="3553690"/>
          </a:xfrm>
        </p:spPr>
        <p:txBody>
          <a:bodyPr/>
          <a:lstStyle>
            <a:lvl1pPr marL="0" indent="0">
              <a:buNone/>
              <a:defRPr sz="6500"/>
            </a:lvl1pPr>
            <a:lvl2pPr marL="2087880" indent="0">
              <a:buNone/>
              <a:defRPr sz="5500"/>
            </a:lvl2pPr>
            <a:lvl3pPr marL="4176395" indent="0">
              <a:buNone/>
              <a:defRPr sz="4600"/>
            </a:lvl3pPr>
            <a:lvl4pPr marL="6264275" indent="0">
              <a:buNone/>
              <a:defRPr sz="4200"/>
            </a:lvl4pPr>
            <a:lvl5pPr marL="8352790" indent="0">
              <a:buNone/>
              <a:defRPr sz="4200"/>
            </a:lvl5pPr>
            <a:lvl6pPr marL="10440670" indent="0">
              <a:buNone/>
              <a:defRPr sz="4200"/>
            </a:lvl6pPr>
            <a:lvl7pPr marL="12529185" indent="0">
              <a:buNone/>
              <a:defRPr sz="4200"/>
            </a:lvl7pPr>
            <a:lvl8pPr marL="14617065" indent="0">
              <a:buNone/>
              <a:defRPr sz="4200"/>
            </a:lvl8pPr>
            <a:lvl9pPr marL="16705580" indent="0">
              <a:buNone/>
              <a:defRPr sz="4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F3F7-924F-4E85-BE5F-7C613763B9B7}" type="datetimeFigureOut">
              <a:rPr lang="zh-CN" altLang="en-US" smtClean="0"/>
              <a:t>2025-11-14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B87E-8044-463C-8ABB-84E6E2316C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140426" y="1212602"/>
            <a:ext cx="38527673" cy="5046663"/>
          </a:xfrm>
          <a:prstGeom prst="rect">
            <a:avLst/>
          </a:prstGeom>
        </p:spPr>
        <p:txBody>
          <a:bodyPr vert="horz" lIns="417639" tIns="208820" rIns="417639" bIns="2088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140426" y="7065331"/>
            <a:ext cx="38527673" cy="19983383"/>
          </a:xfrm>
          <a:prstGeom prst="rect">
            <a:avLst/>
          </a:prstGeom>
        </p:spPr>
        <p:txBody>
          <a:bodyPr vert="horz" lIns="417639" tIns="208820" rIns="417639" bIns="2088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140426" y="28065056"/>
            <a:ext cx="9988656" cy="1612128"/>
          </a:xfrm>
          <a:prstGeom prst="rect">
            <a:avLst/>
          </a:prstGeom>
        </p:spPr>
        <p:txBody>
          <a:bodyPr vert="horz" lIns="417639" tIns="208820" rIns="417639" bIns="208820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EF3F7-924F-4E85-BE5F-7C613763B9B7}" type="datetimeFigureOut">
              <a:rPr lang="zh-CN" altLang="en-US" smtClean="0"/>
              <a:t>2025-11-14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4626246" y="28065056"/>
            <a:ext cx="13556033" cy="1612128"/>
          </a:xfrm>
          <a:prstGeom prst="rect">
            <a:avLst/>
          </a:prstGeom>
        </p:spPr>
        <p:txBody>
          <a:bodyPr vert="horz" lIns="417639" tIns="208820" rIns="417639" bIns="208820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0679443" y="28065056"/>
            <a:ext cx="9988656" cy="1612128"/>
          </a:xfrm>
          <a:prstGeom prst="rect">
            <a:avLst/>
          </a:prstGeom>
        </p:spPr>
        <p:txBody>
          <a:bodyPr vert="horz" lIns="417639" tIns="208820" rIns="417639" bIns="208820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8B87E-8044-463C-8ABB-84E6E2316C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395" rtl="0" eaLnBrk="1" latinLnBrk="0" hangingPunct="1">
        <a:spcBef>
          <a:spcPct val="0"/>
        </a:spcBef>
        <a:buNone/>
        <a:defRPr sz="20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910" indent="-1565910" algn="l" defTabSz="4176395" rtl="0" eaLnBrk="1" latinLnBrk="0" hangingPunct="1">
        <a:spcBef>
          <a:spcPct val="20000"/>
        </a:spcBef>
        <a:buFont typeface="Arial" panose="020B0604020202090204" pitchFamily="34" charset="0"/>
        <a:buChar char="•"/>
        <a:defRPr sz="147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440" indent="-1304925" algn="l" defTabSz="4176395" rtl="0" eaLnBrk="1" latinLnBrk="0" hangingPunct="1">
        <a:spcBef>
          <a:spcPct val="20000"/>
        </a:spcBef>
        <a:buFont typeface="Arial" panose="020B0604020202090204" pitchFamily="34" charset="0"/>
        <a:buChar char="–"/>
        <a:defRPr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335" indent="-1043940" algn="l" defTabSz="4176395" rtl="0" eaLnBrk="1" latinLnBrk="0" hangingPunct="1">
        <a:spcBef>
          <a:spcPct val="20000"/>
        </a:spcBef>
        <a:buFont typeface="Arial" panose="020B0604020202090204" pitchFamily="34" charset="0"/>
        <a:buChar char="•"/>
        <a:defRPr sz="111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850" indent="-1043940" algn="l" defTabSz="4176395" rtl="0" eaLnBrk="1" latinLnBrk="0" hangingPunct="1">
        <a:spcBef>
          <a:spcPct val="20000"/>
        </a:spcBef>
        <a:buFont typeface="Arial" panose="020B060402020209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730" indent="-1043940" algn="l" defTabSz="4176395" rtl="0" eaLnBrk="1" latinLnBrk="0" hangingPunct="1">
        <a:spcBef>
          <a:spcPct val="20000"/>
        </a:spcBef>
        <a:buFont typeface="Arial" panose="020B060402020209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245" indent="-1043940" algn="l" defTabSz="4176395" rtl="0" eaLnBrk="1" latinLnBrk="0" hangingPunct="1">
        <a:spcBef>
          <a:spcPct val="20000"/>
        </a:spcBef>
        <a:buFont typeface="Arial" panose="020B060402020209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25" indent="-1043940" algn="l" defTabSz="4176395" rtl="0" eaLnBrk="1" latinLnBrk="0" hangingPunct="1">
        <a:spcBef>
          <a:spcPct val="20000"/>
        </a:spcBef>
        <a:buFont typeface="Arial" panose="020B060402020209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40" indent="-1043940" algn="l" defTabSz="4176395" rtl="0" eaLnBrk="1" latinLnBrk="0" hangingPunct="1">
        <a:spcBef>
          <a:spcPct val="20000"/>
        </a:spcBef>
        <a:buFont typeface="Arial" panose="020B060402020209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520" indent="-1043940" algn="l" defTabSz="4176395" rtl="0" eaLnBrk="1" latinLnBrk="0" hangingPunct="1">
        <a:spcBef>
          <a:spcPct val="20000"/>
        </a:spcBef>
        <a:buFont typeface="Arial" panose="020B060402020209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880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95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275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790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670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185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065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580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389" y="14851955"/>
            <a:ext cx="9698374" cy="14761640"/>
          </a:xfrm>
          <a:prstGeom prst="rect">
            <a:avLst/>
          </a:prstGeom>
        </p:spPr>
      </p:pic>
      <p:sp>
        <p:nvSpPr>
          <p:cNvPr id="23" name="TextBox 8"/>
          <p:cNvSpPr txBox="1"/>
          <p:nvPr/>
        </p:nvSpPr>
        <p:spPr>
          <a:xfrm>
            <a:off x="21928810" y="14633586"/>
            <a:ext cx="9670336" cy="149934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98314" tIns="149157" rIns="298314" bIns="149157" rtlCol="0" anchor="ctr" anchorCtr="0">
            <a:noAutofit/>
          </a:bodyPr>
          <a:lstStyle/>
          <a:p>
            <a:pPr algn="ctr"/>
            <a:endParaRPr lang="zh-CN" altLang="zh-CN" sz="5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400" y="14636615"/>
            <a:ext cx="9630531" cy="1497698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968" y="14636615"/>
            <a:ext cx="10159317" cy="149769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5131" y="832898"/>
            <a:ext cx="41416673" cy="1563111"/>
          </a:xfrm>
          <a:prstGeom prst="rect">
            <a:avLst/>
          </a:prstGeom>
          <a:noFill/>
        </p:spPr>
        <p:txBody>
          <a:bodyPr wrap="square" lIns="298314" tIns="149157" rIns="298314" bIns="149157" rtlCol="0">
            <a:spAutoFit/>
          </a:bodyPr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九五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御峰景苑（二期）一标段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筑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工程设计方案修改公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示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13691" y="3321313"/>
            <a:ext cx="11331006" cy="9909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98314" tIns="149157" rIns="298314" bIns="149157" rtlCol="0" anchor="ctr" anchorCtr="0">
            <a:noAutofit/>
          </a:bodyPr>
          <a:lstStyle/>
          <a:p>
            <a:pPr algn="ctr"/>
            <a:r>
              <a:rPr lang="zh-CN" altLang="en-US" sz="5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区位图</a:t>
            </a:r>
            <a:endParaRPr lang="en-US" altLang="zh-CN" sz="5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5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（应在</a:t>
            </a:r>
            <a:r>
              <a:rPr lang="zh-CN" altLang="en-US" sz="5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重庆市政务地图上表达，范围</a:t>
            </a:r>
            <a:r>
              <a:rPr lang="zh-CN" altLang="en-US" sz="5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不小于公示修改地块周边</a:t>
            </a:r>
            <a:r>
              <a:rPr lang="en-US" altLang="zh-CN" sz="5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5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米）</a:t>
            </a:r>
            <a:endParaRPr lang="zh-CN" altLang="zh-CN" sz="5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zh-CN" sz="5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0595" y="14620144"/>
            <a:ext cx="9670336" cy="149934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98314" tIns="149157" rIns="298314" bIns="149157" rtlCol="0" anchor="ctr" anchorCtr="0">
            <a:noAutofit/>
          </a:bodyPr>
          <a:lstStyle/>
          <a:p>
            <a:pPr algn="ctr"/>
            <a:endParaRPr lang="zh-CN" altLang="zh-CN" sz="5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60970" y="14620144"/>
            <a:ext cx="10159316" cy="149934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98314" tIns="149157" rIns="298314" bIns="149157" rtlCol="0" anchor="ctr" anchorCtr="0">
            <a:noAutofit/>
          </a:bodyPr>
          <a:lstStyle/>
          <a:p>
            <a:pPr algn="ctr"/>
            <a:endParaRPr lang="zh-CN" altLang="zh-CN" sz="5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5131" y="450354"/>
            <a:ext cx="41975468" cy="295232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0313691" y="2538588"/>
            <a:ext cx="11331005" cy="7827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98314" tIns="149157" rIns="298314" bIns="149157" rtlCol="0">
            <a:noAutofit/>
          </a:bodyPr>
          <a:lstStyle/>
          <a:p>
            <a:pPr algn="ctr"/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区位图</a:t>
            </a:r>
            <a:endParaRPr lang="zh-CN" altLang="zh-CN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0595" y="13694840"/>
            <a:ext cx="9670336" cy="9253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98314" tIns="149157" rIns="298314" bIns="149157" rtlCol="0">
            <a:noAutofit/>
          </a:bodyPr>
          <a:lstStyle/>
          <a:p>
            <a:pPr algn="ctr"/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二期一标段修改前指标汇总</a:t>
            </a:r>
            <a:endParaRPr lang="zh-CN" altLang="zh-CN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60970" y="13768540"/>
            <a:ext cx="10159315" cy="8516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98314" tIns="149157" rIns="298314" bIns="149157" rtlCol="0">
            <a:noAutofit/>
          </a:bodyPr>
          <a:lstStyle/>
          <a:p>
            <a:pPr algn="ctr"/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二期一标段修改后指标汇总</a:t>
            </a:r>
            <a:endParaRPr lang="zh-CN" altLang="zh-CN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05451" y="2538587"/>
            <a:ext cx="20882320" cy="1069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98314" tIns="149157" rIns="298314" bIns="149157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重庆九五置业有限公司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相关利害关系人、（特定利害关系人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九五</a:t>
            </a:r>
            <a:r>
              <a:rPr lang="en-US" altLang="zh-CN" sz="24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御峰景苑（二期）一标段、四期车库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项目名称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位于</a:t>
            </a:r>
            <a:r>
              <a:rPr lang="zh-CN" altLang="en-US" sz="24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綦江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区</a:t>
            </a:r>
            <a:r>
              <a:rPr lang="zh-CN" altLang="en-US" sz="24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通惠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街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道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其用地东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临</a:t>
            </a:r>
            <a:r>
              <a:rPr lang="zh-CN" altLang="en-US" sz="24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同项目四期用地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西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临</a:t>
            </a:r>
            <a:r>
              <a:rPr lang="zh-CN" altLang="en-US" sz="24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代建空地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临</a:t>
            </a:r>
            <a:r>
              <a:rPr lang="zh-CN" altLang="en-US" sz="24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松林路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临</a:t>
            </a:r>
            <a:r>
              <a:rPr lang="zh-CN" altLang="en-US" sz="24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元屏大道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建设单位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24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重庆九五置业有限公司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因</a:t>
            </a:r>
            <a:r>
              <a:rPr lang="zh-CN" altLang="en-US" sz="24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车库设计优化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原因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，申请对项目经依法审定的设计方案进行修改，修改的主要内容如下：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二期一标段车库二段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层，增加一条车库内部坡道，连接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层；部分停车位划线位置优化；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</a:t>
            </a:r>
            <a:endParaRPr lang="zh-CN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二期一标段车库二段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-3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层，消防控制室与消防水泵房扩大，部分停车位划线位置优化；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三、二期一标段车库一段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层，部分停车位划线位置优化。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四、以上二期一标段车位优化后较原规划车位数量减少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个车位，在同项目四期车库中增加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个车位，项目整体车位数量不变。</a:t>
            </a:r>
            <a:endParaRPr lang="zh-CN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具体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修改内容详见附图。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重庆市</a:t>
            </a:r>
            <a:r>
              <a:rPr lang="zh-CN" altLang="en-US" sz="24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綦江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区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规划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和自然资源局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现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对申请修改的内容进行公示，公开征询意见。公示期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24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日至</a:t>
            </a:r>
            <a:r>
              <a:rPr lang="en-US" altLang="zh-CN" sz="24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若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你单位或个人有意见和建议，请注明身份（单位名称、机构代码证及法定代表人身份证明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个人姓名及身份证复印件）、联系电话和邮寄地址，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4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日前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将书面意见、房产证（或购房合同）等证明涉及其利害关系的材料邮寄或直接提交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至重庆市</a:t>
            </a:r>
            <a:r>
              <a:rPr lang="zh-CN" altLang="en-US" sz="24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綦江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区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规划和自然资源局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逾期未提出的，视为同意修改事宜或自动放弃权利。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重庆九五置业有限公司、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利害关系人可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自公示期满之日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起</a:t>
            </a:r>
            <a:r>
              <a:rPr lang="en-US" altLang="zh-CN" sz="24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前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五个工作日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，向重庆市</a:t>
            </a:r>
            <a:r>
              <a:rPr lang="zh-CN" altLang="en-US" sz="24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綦江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区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规划和自然资源局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提出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书面听证申请，并提交房产证（或购房合同）等证明涉及其利害关系的材料。逾期未提出的，视为自动放弃听证权利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重庆市</a:t>
            </a:r>
            <a:r>
              <a:rPr lang="zh-CN" altLang="en-US" sz="24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綦江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区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规划和自然资源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局地址：重庆市綦江区古南街道南门路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邮编：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401420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联系人：张新天，联系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85890156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414914" y="2538587"/>
            <a:ext cx="7560000" cy="7827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98314" tIns="149157" rIns="298314" bIns="149157" rtlCol="0">
            <a:noAutofit/>
          </a:bodyPr>
          <a:lstStyle/>
          <a:p>
            <a:pPr algn="ctr"/>
            <a:r>
              <a:rPr lang="zh-CN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申请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书</a:t>
            </a:r>
            <a:endParaRPr lang="zh-CN" altLang="zh-CN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414914" y="3321313"/>
            <a:ext cx="7560000" cy="9909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98314" tIns="149157" rIns="298314" bIns="149157" rtlCol="0">
            <a:noAutofit/>
          </a:bodyPr>
          <a:lstStyle/>
          <a:p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3691" y="3366414"/>
            <a:ext cx="11331005" cy="9668339"/>
          </a:xfrm>
          <a:prstGeom prst="rect">
            <a:avLst/>
          </a:prstGeom>
        </p:spPr>
      </p:pic>
      <p:pic>
        <p:nvPicPr>
          <p:cNvPr id="20" name="图片 19" descr="截屏2025-11-12 17.18.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48315" y="3763010"/>
            <a:ext cx="6195695" cy="9012555"/>
          </a:xfrm>
          <a:prstGeom prst="rect">
            <a:avLst/>
          </a:prstGeom>
        </p:spPr>
      </p:pic>
      <p:sp>
        <p:nvSpPr>
          <p:cNvPr id="24" name="TextBox 9"/>
          <p:cNvSpPr txBox="1"/>
          <p:nvPr/>
        </p:nvSpPr>
        <p:spPr>
          <a:xfrm>
            <a:off x="31983250" y="14620143"/>
            <a:ext cx="10159316" cy="149934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98314" tIns="149157" rIns="298314" bIns="149157" rtlCol="0" anchor="ctr" anchorCtr="0">
            <a:noAutofit/>
          </a:bodyPr>
          <a:lstStyle/>
          <a:p>
            <a:pPr algn="ctr"/>
            <a:endParaRPr lang="zh-CN" altLang="zh-CN" sz="5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12"/>
          <p:cNvSpPr txBox="1"/>
          <p:nvPr/>
        </p:nvSpPr>
        <p:spPr>
          <a:xfrm>
            <a:off x="21928810" y="13708283"/>
            <a:ext cx="9670336" cy="9253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98314" tIns="149157" rIns="298314" bIns="149157" rtlCol="0">
            <a:noAutofit/>
          </a:bodyPr>
          <a:lstStyle/>
          <a:p>
            <a:pPr algn="ctr"/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四期</a:t>
            </a:r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修改前指标汇总</a:t>
            </a:r>
            <a:endParaRPr lang="zh-CN" altLang="zh-CN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31959185" y="13781983"/>
            <a:ext cx="10159315" cy="8516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98314" tIns="149157" rIns="298314" bIns="149157" rtlCol="0">
            <a:noAutofit/>
          </a:bodyPr>
          <a:lstStyle/>
          <a:p>
            <a:pPr algn="ctr"/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四期修改后指标汇总</a:t>
            </a:r>
            <a:endParaRPr lang="zh-CN" altLang="zh-CN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6867" y="14848049"/>
            <a:ext cx="9876953" cy="14765546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27812974" y="27400375"/>
            <a:ext cx="1296144" cy="1133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38038110" y="27401760"/>
            <a:ext cx="1296144" cy="1133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131" y="832898"/>
            <a:ext cx="41416673" cy="1563111"/>
          </a:xfrm>
          <a:prstGeom prst="rect">
            <a:avLst/>
          </a:prstGeom>
          <a:noFill/>
        </p:spPr>
        <p:txBody>
          <a:bodyPr wrap="square" lIns="298314" tIns="149157" rIns="298314" bIns="149157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九五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﹒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御峰景苑（二期）一标段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地下车库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项目建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筑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工程设计方案修改公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示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5131" y="450354"/>
            <a:ext cx="41975468" cy="295232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9"/>
          <p:cNvSpPr txBox="1"/>
          <p:nvPr/>
        </p:nvSpPr>
        <p:spPr>
          <a:xfrm>
            <a:off x="953990" y="4542319"/>
            <a:ext cx="20378264" cy="22983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98314" tIns="149157" rIns="298314" bIns="149157" rtlCol="0" anchor="ctr" anchorCtr="0">
            <a:noAutofit/>
          </a:bodyPr>
          <a:lstStyle/>
          <a:p>
            <a:pPr algn="ctr"/>
            <a:endParaRPr lang="zh-CN" altLang="zh-CN" sz="5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953990" y="3229633"/>
            <a:ext cx="20378264" cy="13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98314" tIns="149157" rIns="298314" bIns="149157" rtlCol="0" anchor="ctr" anchorCtr="0">
            <a:noAutofit/>
          </a:bodyPr>
          <a:lstStyle/>
          <a:p>
            <a:pPr algn="ctr"/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修改前平面图（一段顶板、二段</a:t>
            </a:r>
            <a:r>
              <a:rPr lang="en-US" altLang="zh-CN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-2</a:t>
            </a: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层）</a:t>
            </a:r>
            <a:endParaRPr lang="zh-CN" altLang="zh-CN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21620968" y="4535033"/>
            <a:ext cx="20401536" cy="22983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98314" tIns="149157" rIns="298314" bIns="149157" rtlCol="0" anchor="ctr" anchorCtr="0">
            <a:noAutofit/>
          </a:bodyPr>
          <a:lstStyle/>
          <a:p>
            <a:pPr algn="ctr"/>
            <a:endParaRPr lang="zh-CN" altLang="zh-CN" sz="5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21620968" y="3222347"/>
            <a:ext cx="20378264" cy="13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98314" tIns="149157" rIns="298314" bIns="149157" rtlCol="0" anchor="ctr" anchorCtr="0">
            <a:noAutofit/>
          </a:bodyPr>
          <a:lstStyle/>
          <a:p>
            <a:pPr algn="ctr"/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修改</a:t>
            </a: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后平面图（一段顶板、二段</a:t>
            </a:r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-2</a:t>
            </a: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</a:t>
            </a: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zh-CN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4" y="4542319"/>
            <a:ext cx="20445710" cy="229757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1113" y="4559365"/>
            <a:ext cx="20191390" cy="22958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131" y="832898"/>
            <a:ext cx="41416673" cy="1563111"/>
          </a:xfrm>
          <a:prstGeom prst="rect">
            <a:avLst/>
          </a:prstGeom>
          <a:noFill/>
        </p:spPr>
        <p:txBody>
          <a:bodyPr wrap="square" lIns="298314" tIns="149157" rIns="298314" bIns="149157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九五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﹒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御峰景苑（二期）一标段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地下车库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项目建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筑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工程设计方案修改公示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5131" y="450354"/>
            <a:ext cx="41975468" cy="295232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9"/>
          <p:cNvSpPr txBox="1"/>
          <p:nvPr/>
        </p:nvSpPr>
        <p:spPr>
          <a:xfrm>
            <a:off x="953990" y="4542319"/>
            <a:ext cx="20378264" cy="22983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98314" tIns="149157" rIns="298314" bIns="149157" rtlCol="0" anchor="ctr" anchorCtr="0">
            <a:noAutofit/>
          </a:bodyPr>
          <a:lstStyle/>
          <a:p>
            <a:pPr algn="ctr"/>
            <a:endParaRPr lang="zh-CN" altLang="zh-CN" sz="5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953990" y="3229633"/>
            <a:ext cx="20378264" cy="13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98314" tIns="149157" rIns="298314" bIns="149157" rtlCol="0" anchor="ctr" anchorCtr="0">
            <a:noAutofit/>
          </a:bodyPr>
          <a:lstStyle/>
          <a:p>
            <a:pPr algn="ctr"/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修改前</a:t>
            </a: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平面图（</a:t>
            </a: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一段</a:t>
            </a:r>
            <a:r>
              <a:rPr lang="en-US" altLang="zh-CN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层、</a:t>
            </a: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二段</a:t>
            </a:r>
            <a:r>
              <a:rPr lang="en-US" altLang="zh-CN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-3</a:t>
            </a: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层）</a:t>
            </a:r>
            <a:endParaRPr lang="zh-CN" altLang="zh-CN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21620968" y="4505803"/>
            <a:ext cx="20378264" cy="22983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98314" tIns="149157" rIns="298314" bIns="149157" rtlCol="0" anchor="ctr" anchorCtr="0">
            <a:noAutofit/>
          </a:bodyPr>
          <a:lstStyle/>
          <a:p>
            <a:pPr algn="ctr"/>
            <a:endParaRPr lang="zh-CN" altLang="zh-CN" sz="5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21620968" y="3222347"/>
            <a:ext cx="20378264" cy="13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98314" tIns="149157" rIns="298314" bIns="149157" rtlCol="0" anchor="ctr" anchorCtr="0">
            <a:noAutofit/>
          </a:bodyPr>
          <a:lstStyle/>
          <a:p>
            <a:pPr algn="ctr"/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修改</a:t>
            </a: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后平面图（一段</a:t>
            </a:r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层、二段</a:t>
            </a:r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-3</a:t>
            </a: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</a:t>
            </a: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zh-CN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22" y="4548177"/>
            <a:ext cx="19947579" cy="229406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1112" y="4572893"/>
            <a:ext cx="20072191" cy="22915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131" y="832898"/>
            <a:ext cx="41416673" cy="1563111"/>
          </a:xfrm>
          <a:prstGeom prst="rect">
            <a:avLst/>
          </a:prstGeom>
          <a:noFill/>
        </p:spPr>
        <p:txBody>
          <a:bodyPr wrap="square" lIns="298314" tIns="149157" rIns="298314" bIns="149157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九五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﹒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御峰景苑（二期）一标段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地下车库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项目建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筑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工程设计方案修改公示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5131" y="450354"/>
            <a:ext cx="41975468" cy="295232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9"/>
          <p:cNvSpPr txBox="1"/>
          <p:nvPr/>
        </p:nvSpPr>
        <p:spPr>
          <a:xfrm>
            <a:off x="953990" y="4542319"/>
            <a:ext cx="20378264" cy="22983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98314" tIns="149157" rIns="298314" bIns="149157" rtlCol="0" anchor="ctr" anchorCtr="0">
            <a:noAutofit/>
          </a:bodyPr>
          <a:lstStyle/>
          <a:p>
            <a:pPr algn="ctr"/>
            <a:endParaRPr lang="zh-CN" altLang="zh-CN" sz="5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953990" y="3229633"/>
            <a:ext cx="20378264" cy="13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98314" tIns="149157" rIns="298314" bIns="149157" rtlCol="0" anchor="ctr" anchorCtr="0">
            <a:noAutofit/>
          </a:bodyPr>
          <a:lstStyle/>
          <a:p>
            <a:pPr algn="ctr"/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修改前</a:t>
            </a: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平面图（一段</a:t>
            </a:r>
            <a:r>
              <a:rPr lang="en-US" altLang="zh-CN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-2</a:t>
            </a: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层）</a:t>
            </a:r>
            <a:endParaRPr lang="zh-CN" altLang="zh-CN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21620968" y="4535033"/>
            <a:ext cx="20378264" cy="22983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98314" tIns="149157" rIns="298314" bIns="149157" rtlCol="0" anchor="ctr" anchorCtr="0">
            <a:noAutofit/>
          </a:bodyPr>
          <a:lstStyle/>
          <a:p>
            <a:pPr algn="ctr"/>
            <a:endParaRPr lang="zh-CN" altLang="zh-CN" sz="5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21620968" y="3222347"/>
            <a:ext cx="20378264" cy="13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98314" tIns="149157" rIns="298314" bIns="149157" rtlCol="0" anchor="ctr" anchorCtr="0">
            <a:noAutofit/>
          </a:bodyPr>
          <a:lstStyle/>
          <a:p>
            <a:pPr algn="ctr"/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修改</a:t>
            </a: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后平面图（一段</a:t>
            </a:r>
            <a:r>
              <a:rPr lang="en-US" altLang="zh-CN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-2</a:t>
            </a: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层）</a:t>
            </a:r>
            <a:endParaRPr lang="zh-CN" altLang="zh-CN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89" y="4562876"/>
            <a:ext cx="20235611" cy="229552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1112" y="4562876"/>
            <a:ext cx="20035177" cy="22955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131" y="832898"/>
            <a:ext cx="41416673" cy="1563111"/>
          </a:xfrm>
          <a:prstGeom prst="rect">
            <a:avLst/>
          </a:prstGeom>
          <a:noFill/>
        </p:spPr>
        <p:txBody>
          <a:bodyPr wrap="square" lIns="298314" tIns="149157" rIns="298314" bIns="149157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九五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﹒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御峰景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苑四期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地下车库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项目建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筑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工程设计方案修改公示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5131" y="450354"/>
            <a:ext cx="41975468" cy="295232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9"/>
          <p:cNvSpPr txBox="1"/>
          <p:nvPr/>
        </p:nvSpPr>
        <p:spPr>
          <a:xfrm>
            <a:off x="953990" y="4542319"/>
            <a:ext cx="20378264" cy="22983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98314" tIns="149157" rIns="298314" bIns="149157" rtlCol="0" anchor="ctr" anchorCtr="0">
            <a:noAutofit/>
          </a:bodyPr>
          <a:lstStyle/>
          <a:p>
            <a:pPr algn="ctr"/>
            <a:endParaRPr lang="zh-CN" altLang="zh-CN" sz="5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953990" y="3229633"/>
            <a:ext cx="20378264" cy="13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98314" tIns="149157" rIns="298314" bIns="149157" rtlCol="0" anchor="ctr" anchorCtr="0">
            <a:noAutofit/>
          </a:bodyPr>
          <a:lstStyle/>
          <a:p>
            <a:pPr algn="ctr"/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修改前平面图</a:t>
            </a:r>
            <a:endParaRPr lang="zh-CN" altLang="zh-CN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21620968" y="4535033"/>
            <a:ext cx="20378264" cy="22983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98314" tIns="149157" rIns="298314" bIns="149157" rtlCol="0" anchor="ctr" anchorCtr="0">
            <a:noAutofit/>
          </a:bodyPr>
          <a:lstStyle/>
          <a:p>
            <a:pPr algn="ctr"/>
            <a:endParaRPr lang="zh-CN" altLang="zh-CN" sz="5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21620968" y="3222347"/>
            <a:ext cx="20378264" cy="13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98314" tIns="149157" rIns="298314" bIns="149157" rtlCol="0" anchor="ctr" anchorCtr="0">
            <a:noAutofit/>
          </a:bodyPr>
          <a:lstStyle/>
          <a:p>
            <a:pPr algn="ctr"/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修改</a:t>
            </a: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</a:t>
            </a: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平面图</a:t>
            </a:r>
            <a:endParaRPr lang="zh-CN" altLang="zh-CN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79" y="4770835"/>
            <a:ext cx="20077922" cy="172819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5049" y="4804856"/>
            <a:ext cx="20030101" cy="1703187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994550" y="23551489"/>
            <a:ext cx="86016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dirty="0" smtClean="0">
                <a:sym typeface="+mn-ea"/>
              </a:rPr>
              <a:t>负</a:t>
            </a:r>
            <a:r>
              <a:rPr lang="zh-CN" altLang="en-US" sz="4800" dirty="0">
                <a:sym typeface="+mn-ea"/>
              </a:rPr>
              <a:t>一层平面图</a:t>
            </a:r>
            <a:r>
              <a:rPr lang="zh-CN" altLang="en-US" sz="4800" dirty="0" smtClean="0">
                <a:sym typeface="+mn-ea"/>
              </a:rPr>
              <a:t>，停车位</a:t>
            </a:r>
            <a:r>
              <a:rPr lang="zh-CN" altLang="en-US" sz="4800" dirty="0">
                <a:sym typeface="+mn-ea"/>
              </a:rPr>
              <a:t>：</a:t>
            </a:r>
            <a:r>
              <a:rPr lang="en-US" altLang="zh-CN" sz="4800" dirty="0">
                <a:sym typeface="+mn-ea"/>
              </a:rPr>
              <a:t>379</a:t>
            </a:r>
            <a:r>
              <a:rPr lang="zh-CN" altLang="en-US" sz="4800" dirty="0">
                <a:sym typeface="+mn-ea"/>
              </a:rPr>
              <a:t>个</a:t>
            </a:r>
            <a:endParaRPr lang="zh-CN" altLang="zh-CN" sz="4800" dirty="0"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990936" y="23534554"/>
            <a:ext cx="8744954" cy="2193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dirty="0" smtClean="0">
                <a:sym typeface="+mn-ea"/>
              </a:rPr>
              <a:t>负</a:t>
            </a:r>
            <a:r>
              <a:rPr lang="zh-CN" altLang="en-US" sz="4800" dirty="0">
                <a:sym typeface="+mn-ea"/>
              </a:rPr>
              <a:t>一层平面图</a:t>
            </a:r>
            <a:r>
              <a:rPr lang="zh-CN" altLang="en-US" sz="4800" dirty="0" smtClean="0">
                <a:sym typeface="+mn-ea"/>
              </a:rPr>
              <a:t>，停车位：</a:t>
            </a:r>
            <a:r>
              <a:rPr lang="en-US" altLang="zh-CN" sz="4800" dirty="0">
                <a:sym typeface="+mn-ea"/>
              </a:rPr>
              <a:t> 384</a:t>
            </a:r>
            <a:r>
              <a:rPr lang="zh-CN" altLang="en-US" sz="4800" dirty="0" smtClean="0">
                <a:sym typeface="+mn-ea"/>
              </a:rPr>
              <a:t>个</a:t>
            </a:r>
            <a:endParaRPr lang="en-US" altLang="zh-CN" sz="4800" dirty="0" smtClean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4800" dirty="0" smtClean="0">
                <a:sym typeface="+mn-ea"/>
              </a:rPr>
              <a:t>增加车位</a:t>
            </a:r>
            <a:r>
              <a:rPr lang="en-US" altLang="zh-CN" sz="4800" dirty="0" smtClean="0">
                <a:sym typeface="+mn-ea"/>
              </a:rPr>
              <a:t>5</a:t>
            </a:r>
            <a:r>
              <a:rPr lang="zh-CN" altLang="en-US" sz="4800" dirty="0" smtClean="0">
                <a:sym typeface="+mn-ea"/>
              </a:rPr>
              <a:t>个</a:t>
            </a:r>
            <a:endParaRPr lang="zh-CN" altLang="zh-CN" sz="4800" dirty="0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2823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131" y="832898"/>
            <a:ext cx="41416673" cy="1563111"/>
          </a:xfrm>
          <a:prstGeom prst="rect">
            <a:avLst/>
          </a:prstGeom>
          <a:noFill/>
        </p:spPr>
        <p:txBody>
          <a:bodyPr wrap="square" lIns="298314" tIns="149157" rIns="298314" bIns="149157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九五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﹒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御峰景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苑四期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地下车库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项目建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筑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工程设计方案修改公示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5131" y="450354"/>
            <a:ext cx="41975468" cy="295232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9"/>
          <p:cNvSpPr txBox="1"/>
          <p:nvPr/>
        </p:nvSpPr>
        <p:spPr>
          <a:xfrm>
            <a:off x="953990" y="4542319"/>
            <a:ext cx="20378264" cy="22983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98314" tIns="149157" rIns="298314" bIns="149157" rtlCol="0" anchor="ctr" anchorCtr="0">
            <a:noAutofit/>
          </a:bodyPr>
          <a:lstStyle/>
          <a:p>
            <a:pPr algn="ctr"/>
            <a:endParaRPr lang="zh-CN" altLang="zh-CN" sz="5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953990" y="3229633"/>
            <a:ext cx="20378264" cy="13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98314" tIns="149157" rIns="298314" bIns="149157" rtlCol="0" anchor="ctr" anchorCtr="0">
            <a:noAutofit/>
          </a:bodyPr>
          <a:lstStyle/>
          <a:p>
            <a:pPr algn="ctr"/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修改前平面图</a:t>
            </a:r>
            <a:endParaRPr lang="zh-CN" altLang="zh-CN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21620968" y="4535033"/>
            <a:ext cx="20378264" cy="22983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98314" tIns="149157" rIns="298314" bIns="149157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>
                <a:sym typeface="+mn-ea"/>
              </a:rPr>
              <a:t>负二层平面图，建筑面积：</a:t>
            </a:r>
            <a:r>
              <a:rPr lang="en-US" altLang="zh-CN" sz="4800">
                <a:sym typeface="+mn-ea"/>
              </a:rPr>
              <a:t>13755.87m</a:t>
            </a:r>
            <a:r>
              <a:rPr lang="en-US" altLang="zh-CN" sz="4800" baseline="30000">
                <a:sym typeface="+mn-ea"/>
              </a:rPr>
              <a:t>2</a:t>
            </a:r>
            <a:r>
              <a:rPr lang="en-US" altLang="zh-CN" sz="4800">
                <a:sym typeface="+mn-ea"/>
              </a:rPr>
              <a:t>,</a:t>
            </a:r>
            <a:r>
              <a:rPr lang="zh-CN" altLang="en-US" sz="4800">
                <a:sym typeface="+mn-ea"/>
              </a:rPr>
              <a:t>停车位：</a:t>
            </a:r>
            <a:r>
              <a:rPr lang="en-US" altLang="zh-CN" sz="4800">
                <a:sym typeface="+mn-ea"/>
              </a:rPr>
              <a:t>420</a:t>
            </a:r>
            <a:r>
              <a:rPr lang="zh-CN" altLang="en-US" sz="4800">
                <a:sym typeface="+mn-ea"/>
              </a:rPr>
              <a:t>个</a:t>
            </a:r>
            <a:endParaRPr lang="zh-CN" altLang="zh-CN" sz="4800" dirty="0">
              <a:sym typeface="+mn-ea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21620968" y="3222347"/>
            <a:ext cx="20378264" cy="13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98314" tIns="149157" rIns="298314" bIns="149157" rtlCol="0" anchor="ctr" anchorCtr="0">
            <a:noAutofit/>
          </a:bodyPr>
          <a:lstStyle/>
          <a:p>
            <a:pPr algn="ctr"/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修改</a:t>
            </a: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</a:t>
            </a: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平面图</a:t>
            </a:r>
            <a:endParaRPr lang="zh-CN" altLang="zh-CN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65" y="4842843"/>
            <a:ext cx="20198089" cy="167136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1113" y="4842843"/>
            <a:ext cx="19829748" cy="167136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151697" y="23034468"/>
            <a:ext cx="975708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400" dirty="0" smtClean="0">
                <a:sym typeface="+mn-ea"/>
              </a:rPr>
              <a:t>负</a:t>
            </a:r>
            <a:r>
              <a:rPr lang="zh-CN" altLang="en-US" sz="5400" dirty="0">
                <a:sym typeface="+mn-ea"/>
              </a:rPr>
              <a:t>二层平面图</a:t>
            </a:r>
            <a:r>
              <a:rPr lang="zh-CN" altLang="en-US" sz="5400" dirty="0" smtClean="0">
                <a:sym typeface="+mn-ea"/>
              </a:rPr>
              <a:t>，停车位</a:t>
            </a:r>
            <a:r>
              <a:rPr lang="zh-CN" altLang="en-US" sz="5400" dirty="0">
                <a:sym typeface="+mn-ea"/>
              </a:rPr>
              <a:t>：</a:t>
            </a:r>
            <a:r>
              <a:rPr lang="en-US" altLang="zh-CN" sz="5400" dirty="0">
                <a:sym typeface="+mn-ea"/>
              </a:rPr>
              <a:t>420</a:t>
            </a:r>
            <a:r>
              <a:rPr lang="zh-CN" altLang="en-US" sz="5400" dirty="0">
                <a:sym typeface="+mn-ea"/>
              </a:rPr>
              <a:t>个</a:t>
            </a:r>
            <a:endParaRPr lang="zh-CN" altLang="zh-CN" sz="5400" dirty="0"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417273" y="23198442"/>
            <a:ext cx="98650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400" dirty="0">
                <a:sym typeface="+mn-ea"/>
              </a:rPr>
              <a:t>负二层平面图</a:t>
            </a:r>
            <a:r>
              <a:rPr lang="zh-CN" altLang="en-US" sz="5400" dirty="0" smtClean="0">
                <a:sym typeface="+mn-ea"/>
              </a:rPr>
              <a:t>，停车位</a:t>
            </a:r>
            <a:r>
              <a:rPr lang="zh-CN" altLang="en-US" sz="5400" dirty="0">
                <a:sym typeface="+mn-ea"/>
              </a:rPr>
              <a:t>：</a:t>
            </a:r>
            <a:r>
              <a:rPr lang="en-US" altLang="zh-CN" sz="5400" dirty="0" smtClean="0">
                <a:sym typeface="+mn-ea"/>
              </a:rPr>
              <a:t>423</a:t>
            </a:r>
            <a:r>
              <a:rPr lang="zh-CN" altLang="en-US" sz="5400" dirty="0" smtClean="0">
                <a:sym typeface="+mn-ea"/>
              </a:rPr>
              <a:t>个</a:t>
            </a:r>
            <a:endParaRPr lang="en-US" altLang="zh-CN" sz="5400" dirty="0" smtClean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5400" dirty="0" smtClean="0">
                <a:sym typeface="+mn-ea"/>
              </a:rPr>
              <a:t>增加车位</a:t>
            </a:r>
            <a:r>
              <a:rPr lang="en-US" altLang="zh-CN" sz="5400" dirty="0" smtClean="0">
                <a:sym typeface="+mn-ea"/>
              </a:rPr>
              <a:t>3</a:t>
            </a:r>
            <a:r>
              <a:rPr lang="zh-CN" altLang="en-US" sz="5400" dirty="0" smtClean="0">
                <a:sym typeface="+mn-ea"/>
              </a:rPr>
              <a:t>个</a:t>
            </a:r>
            <a:endParaRPr lang="zh-CN" altLang="zh-CN" sz="5400" dirty="0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827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131" y="832898"/>
            <a:ext cx="41416673" cy="1563111"/>
          </a:xfrm>
          <a:prstGeom prst="rect">
            <a:avLst/>
          </a:prstGeom>
          <a:noFill/>
        </p:spPr>
        <p:txBody>
          <a:bodyPr wrap="square" lIns="298314" tIns="149157" rIns="298314" bIns="149157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九五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﹒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御峰景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苑四期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地下车库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项目建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筑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工程设计方案修改公示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5131" y="450354"/>
            <a:ext cx="41975468" cy="295232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9"/>
          <p:cNvSpPr txBox="1"/>
          <p:nvPr/>
        </p:nvSpPr>
        <p:spPr>
          <a:xfrm>
            <a:off x="953990" y="4542319"/>
            <a:ext cx="20378264" cy="22983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98314" tIns="149157" rIns="298314" bIns="149157" rtlCol="0" anchor="ctr" anchorCtr="0">
            <a:noAutofit/>
          </a:bodyPr>
          <a:lstStyle/>
          <a:p>
            <a:pPr algn="ctr"/>
            <a:endParaRPr lang="zh-CN" altLang="zh-CN" sz="5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953990" y="3229633"/>
            <a:ext cx="20378264" cy="13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98314" tIns="149157" rIns="298314" bIns="149157" rtlCol="0" anchor="ctr" anchorCtr="0">
            <a:noAutofit/>
          </a:bodyPr>
          <a:lstStyle/>
          <a:p>
            <a:pPr algn="ctr"/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修改前平面图</a:t>
            </a:r>
            <a:endParaRPr lang="zh-CN" altLang="zh-CN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21620968" y="4693300"/>
            <a:ext cx="20378264" cy="22983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98314" tIns="149157" rIns="298314" bIns="149157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>
                <a:sym typeface="+mn-ea"/>
              </a:rPr>
              <a:t>负三层平面图，建筑面积：</a:t>
            </a:r>
            <a:r>
              <a:rPr lang="en-US" altLang="zh-CN" sz="4800">
                <a:sym typeface="+mn-ea"/>
              </a:rPr>
              <a:t>13753.10m</a:t>
            </a:r>
            <a:r>
              <a:rPr lang="en-US" altLang="zh-CN" sz="4800" baseline="30000">
                <a:sym typeface="+mn-ea"/>
              </a:rPr>
              <a:t>2</a:t>
            </a:r>
            <a:r>
              <a:rPr lang="en-US" altLang="zh-CN" sz="4800">
                <a:sym typeface="+mn-ea"/>
              </a:rPr>
              <a:t>,</a:t>
            </a:r>
            <a:r>
              <a:rPr lang="zh-CN" altLang="en-US" sz="4800">
                <a:sym typeface="+mn-ea"/>
              </a:rPr>
              <a:t>停车位：</a:t>
            </a:r>
            <a:r>
              <a:rPr lang="en-US" altLang="zh-CN" sz="4800">
                <a:sym typeface="+mn-ea"/>
              </a:rPr>
              <a:t>379</a:t>
            </a:r>
            <a:r>
              <a:rPr lang="zh-CN" altLang="en-US" sz="4800">
                <a:sym typeface="+mn-ea"/>
              </a:rPr>
              <a:t>个</a:t>
            </a:r>
            <a:endParaRPr lang="zh-CN" altLang="zh-CN" sz="4800" dirty="0">
              <a:sym typeface="+mn-ea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21620968" y="3222347"/>
            <a:ext cx="20378264" cy="13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98314" tIns="149157" rIns="298314" bIns="149157" rtlCol="0" anchor="ctr" anchorCtr="0">
            <a:noAutofit/>
          </a:bodyPr>
          <a:lstStyle/>
          <a:p>
            <a:pPr algn="ctr"/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修改</a:t>
            </a: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</a:t>
            </a: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平面图</a:t>
            </a:r>
            <a:endParaRPr lang="zh-CN" altLang="zh-CN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64" y="4697160"/>
            <a:ext cx="20344990" cy="173555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1081" y="4852863"/>
            <a:ext cx="20040691" cy="1719989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069498" y="23180343"/>
            <a:ext cx="993710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400" dirty="0">
                <a:sym typeface="+mn-ea"/>
              </a:rPr>
              <a:t>负三层平面图</a:t>
            </a:r>
            <a:r>
              <a:rPr lang="zh-CN" altLang="en-US" sz="5400" dirty="0" smtClean="0">
                <a:sym typeface="+mn-ea"/>
              </a:rPr>
              <a:t>，停车位</a:t>
            </a:r>
            <a:r>
              <a:rPr lang="zh-CN" altLang="en-US" sz="5400" dirty="0">
                <a:sym typeface="+mn-ea"/>
              </a:rPr>
              <a:t>：</a:t>
            </a:r>
            <a:r>
              <a:rPr lang="en-US" altLang="zh-CN" sz="5400" dirty="0">
                <a:sym typeface="+mn-ea"/>
              </a:rPr>
              <a:t>379</a:t>
            </a:r>
            <a:r>
              <a:rPr lang="zh-CN" altLang="en-US" sz="5400" dirty="0">
                <a:sym typeface="+mn-ea"/>
              </a:rPr>
              <a:t>个</a:t>
            </a:r>
            <a:endParaRPr lang="zh-CN" altLang="zh-CN" sz="5400" dirty="0"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200267" y="23181772"/>
            <a:ext cx="1001801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400" dirty="0">
                <a:sym typeface="+mn-ea"/>
              </a:rPr>
              <a:t>负三层平面图</a:t>
            </a:r>
            <a:r>
              <a:rPr lang="zh-CN" altLang="en-US" sz="5400" dirty="0" smtClean="0">
                <a:sym typeface="+mn-ea"/>
              </a:rPr>
              <a:t>，停车位：</a:t>
            </a:r>
            <a:r>
              <a:rPr lang="en-US" altLang="zh-CN" sz="5400" dirty="0" smtClean="0">
                <a:sym typeface="+mn-ea"/>
              </a:rPr>
              <a:t>382</a:t>
            </a:r>
            <a:r>
              <a:rPr lang="zh-CN" altLang="en-US" sz="5400" dirty="0" smtClean="0">
                <a:sym typeface="+mn-ea"/>
              </a:rPr>
              <a:t>个</a:t>
            </a:r>
            <a:endParaRPr lang="en-US" altLang="zh-CN" sz="5400" dirty="0" smtClean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5400" dirty="0" smtClean="0">
                <a:sym typeface="+mn-ea"/>
              </a:rPr>
              <a:t>增加车位</a:t>
            </a:r>
            <a:r>
              <a:rPr lang="en-US" altLang="zh-CN" sz="5400" dirty="0" smtClean="0">
                <a:sym typeface="+mn-ea"/>
              </a:rPr>
              <a:t>3</a:t>
            </a:r>
            <a:r>
              <a:rPr lang="zh-CN" altLang="en-US" sz="5400" dirty="0" smtClean="0">
                <a:sym typeface="+mn-ea"/>
              </a:rPr>
              <a:t>个</a:t>
            </a:r>
            <a:endParaRPr lang="zh-CN" altLang="zh-CN" sz="5400" dirty="0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6796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131" y="832898"/>
            <a:ext cx="41416673" cy="1563111"/>
          </a:xfrm>
          <a:prstGeom prst="rect">
            <a:avLst/>
          </a:prstGeom>
          <a:noFill/>
        </p:spPr>
        <p:txBody>
          <a:bodyPr wrap="square" lIns="298314" tIns="149157" rIns="298314" bIns="149157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九五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﹒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御峰景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苑四期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地下车库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项目建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筑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工程设计方案修改公示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5131" y="450354"/>
            <a:ext cx="41975468" cy="295232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9"/>
          <p:cNvSpPr txBox="1"/>
          <p:nvPr/>
        </p:nvSpPr>
        <p:spPr>
          <a:xfrm>
            <a:off x="953990" y="4542319"/>
            <a:ext cx="20378264" cy="22983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98314" tIns="149157" rIns="298314" bIns="149157" rtlCol="0" anchor="ctr" anchorCtr="0">
            <a:noAutofit/>
          </a:bodyPr>
          <a:lstStyle/>
          <a:p>
            <a:pPr algn="ctr"/>
            <a:endParaRPr lang="zh-CN" altLang="zh-CN" sz="5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953990" y="3229633"/>
            <a:ext cx="20378264" cy="13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98314" tIns="149157" rIns="298314" bIns="149157" rtlCol="0" anchor="ctr" anchorCtr="0">
            <a:noAutofit/>
          </a:bodyPr>
          <a:lstStyle/>
          <a:p>
            <a:pPr algn="ctr"/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修改前平面图</a:t>
            </a:r>
            <a:endParaRPr lang="zh-CN" altLang="zh-CN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21620968" y="4535033"/>
            <a:ext cx="20378264" cy="22983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98314" tIns="149157" rIns="298314" bIns="149157" rtlCol="0" anchor="ctr" anchorCtr="0">
            <a:noAutofit/>
          </a:bodyPr>
          <a:lstStyle/>
          <a:p>
            <a:pPr algn="ctr"/>
            <a:endParaRPr lang="zh-CN" altLang="zh-CN" sz="5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21620968" y="3222347"/>
            <a:ext cx="20378264" cy="13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98314" tIns="149157" rIns="298314" bIns="149157" rtlCol="0" anchor="ctr" anchorCtr="0">
            <a:noAutofit/>
          </a:bodyPr>
          <a:lstStyle/>
          <a:p>
            <a:pPr algn="ctr"/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修改</a:t>
            </a: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</a:t>
            </a: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平面图</a:t>
            </a:r>
            <a:endParaRPr lang="zh-CN" altLang="zh-CN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90" y="4729373"/>
            <a:ext cx="20309380" cy="171073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1113" y="4732009"/>
            <a:ext cx="20040691" cy="1710472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418486" y="22812378"/>
            <a:ext cx="9547807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400" dirty="0">
                <a:sym typeface="+mn-ea"/>
              </a:rPr>
              <a:t>负四层平面图</a:t>
            </a:r>
            <a:r>
              <a:rPr lang="zh-CN" altLang="en-US" sz="5400" dirty="0" smtClean="0">
                <a:sym typeface="+mn-ea"/>
              </a:rPr>
              <a:t>，停车位</a:t>
            </a:r>
            <a:r>
              <a:rPr lang="zh-CN" altLang="en-US" sz="5400" dirty="0">
                <a:sym typeface="+mn-ea"/>
              </a:rPr>
              <a:t>：</a:t>
            </a:r>
            <a:r>
              <a:rPr lang="en-US" altLang="zh-CN" sz="5400" dirty="0">
                <a:sym typeface="+mn-ea"/>
              </a:rPr>
              <a:t>380</a:t>
            </a:r>
            <a:r>
              <a:rPr lang="zh-CN" altLang="en-US" sz="5400" dirty="0">
                <a:sym typeface="+mn-ea"/>
              </a:rPr>
              <a:t>个</a:t>
            </a:r>
            <a:endParaRPr lang="zh-CN" altLang="zh-CN" sz="5400" dirty="0"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058921" y="22812378"/>
            <a:ext cx="1010667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400" dirty="0">
                <a:sym typeface="+mn-ea"/>
              </a:rPr>
              <a:t>负四层平面图</a:t>
            </a:r>
            <a:r>
              <a:rPr lang="zh-CN" altLang="en-US" sz="5400" dirty="0" smtClean="0">
                <a:sym typeface="+mn-ea"/>
              </a:rPr>
              <a:t>，停车位</a:t>
            </a:r>
            <a:r>
              <a:rPr lang="zh-CN" altLang="en-US" sz="5400" dirty="0">
                <a:sym typeface="+mn-ea"/>
              </a:rPr>
              <a:t>：</a:t>
            </a:r>
            <a:r>
              <a:rPr lang="en-US" altLang="zh-CN" sz="5400" dirty="0" smtClean="0">
                <a:sym typeface="+mn-ea"/>
              </a:rPr>
              <a:t>383</a:t>
            </a:r>
            <a:r>
              <a:rPr lang="zh-CN" altLang="en-US" sz="5400" dirty="0" smtClean="0">
                <a:sym typeface="+mn-ea"/>
              </a:rPr>
              <a:t>个</a:t>
            </a:r>
            <a:endParaRPr lang="en-US" altLang="zh-CN" sz="5400" dirty="0" smtClean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5400" dirty="0" smtClean="0">
                <a:sym typeface="+mn-ea"/>
              </a:rPr>
              <a:t>增加车位</a:t>
            </a:r>
            <a:r>
              <a:rPr lang="en-US" altLang="zh-CN" sz="5400" dirty="0" smtClean="0">
                <a:sym typeface="+mn-ea"/>
              </a:rPr>
              <a:t>3</a:t>
            </a:r>
            <a:r>
              <a:rPr lang="zh-CN" altLang="en-US" sz="5400" smtClean="0">
                <a:sym typeface="+mn-ea"/>
              </a:rPr>
              <a:t>个</a:t>
            </a:r>
            <a:endParaRPr lang="zh-CN" altLang="zh-CN" sz="5400" dirty="0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7198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857</Words>
  <Application>Microsoft Office PowerPoint</Application>
  <PresentationFormat>自定义</PresentationFormat>
  <Paragraphs>56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宋体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 R 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于笑津</dc:creator>
  <cp:lastModifiedBy>Windows 用户</cp:lastModifiedBy>
  <cp:revision>42</cp:revision>
  <dcterms:created xsi:type="dcterms:W3CDTF">2025-11-12T09:19:00Z</dcterms:created>
  <dcterms:modified xsi:type="dcterms:W3CDTF">2025-11-14T02:47:17Z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2052-12.1.21861.21861</vt:lpwstr>
  </property>
  <property fmtid="{D5CDD505-2E9C-101B-9397-08002B2CF9AE}" pid="3" name="ICV">
    <vt:lpwstr>999FD96023B3B024035114698E3570D7_42</vt:lpwstr>
  </property>
</Properties>
</file>